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Economica" panose="020B0604020202020204" charset="0"/>
      <p:regular r:id="rId13"/>
      <p:bold r:id="rId14"/>
      <p:italic r:id="rId15"/>
      <p:boldItalic r:id="rId16"/>
    </p:embeddedFont>
    <p:embeddedFont>
      <p:font typeface="Amatic SC" panose="020B0604020202020204" charset="-79"/>
      <p:regular r:id="rId17"/>
      <p:bold r:id="rId18"/>
    </p:embeddedFont>
    <p:embeddedFont>
      <p:font typeface="Open Sans"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e033cfcc0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e033cfcc0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d58b2527a2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d58b2527a2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d58b2527a2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d58b2527a2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d72636b57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d72636b57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d72636b57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d72636b5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d72636b5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d72636b57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d72636b57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d72636b57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d77476e0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d77476e0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e033cfcc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e033cfcc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r>
              <a:rPr lang="no" sz="3977"/>
              <a:t>Digital hjemmeoppfølging med store avstander</a:t>
            </a:r>
            <a:endParaRPr sz="3977"/>
          </a:p>
        </p:txBody>
      </p:sp>
      <p:sp>
        <p:nvSpPr>
          <p:cNvPr id="63" name="Google Shape;63;p13"/>
          <p:cNvSpPr txBox="1">
            <a:spLocks noGrp="1"/>
          </p:cNvSpPr>
          <p:nvPr>
            <p:ph type="subTitle" idx="1"/>
          </p:nvPr>
        </p:nvSpPr>
        <p:spPr>
          <a:xfrm>
            <a:off x="311700" y="3317175"/>
            <a:ext cx="8520600" cy="7062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no" sz="4200">
                <a:latin typeface="Amatic SC"/>
                <a:ea typeface="Amatic SC"/>
                <a:cs typeface="Amatic SC"/>
                <a:sym typeface="Amatic SC"/>
              </a:rPr>
              <a:t>i Lebesby kommune</a:t>
            </a:r>
            <a:endParaRPr sz="4200">
              <a:latin typeface="Amatic SC"/>
              <a:ea typeface="Amatic SC"/>
              <a:cs typeface="Amatic SC"/>
              <a:sym typeface="Amatic SC"/>
            </a:endParaRPr>
          </a:p>
          <a:p>
            <a:pPr marL="0" lvl="0" indent="0" algn="ctr" rtl="0">
              <a:lnSpc>
                <a:spcPct val="80000"/>
              </a:lnSpc>
              <a:spcBef>
                <a:spcPts val="0"/>
              </a:spcBef>
              <a:spcAft>
                <a:spcPts val="0"/>
              </a:spcAft>
              <a:buNone/>
            </a:pPr>
            <a:endParaRPr sz="2600"/>
          </a:p>
        </p:txBody>
      </p:sp>
      <p:sp>
        <p:nvSpPr>
          <p:cNvPr id="64" name="Google Shape;64;p13"/>
          <p:cNvSpPr txBox="1"/>
          <p:nvPr/>
        </p:nvSpPr>
        <p:spPr>
          <a:xfrm>
            <a:off x="6039950" y="4789500"/>
            <a:ext cx="444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100"/>
              <a:t>Av: Simone Nilsen</a:t>
            </a:r>
            <a:endParaRPr sz="1100"/>
          </a:p>
        </p:txBody>
      </p:sp>
      <p:pic>
        <p:nvPicPr>
          <p:cNvPr id="65" name="Google Shape;65;p13"/>
          <p:cNvPicPr preferRelativeResize="0"/>
          <p:nvPr/>
        </p:nvPicPr>
        <p:blipFill>
          <a:blip r:embed="rId3">
            <a:alphaModFix/>
          </a:blip>
          <a:stretch>
            <a:fillRect/>
          </a:stretch>
        </p:blipFill>
        <p:spPr>
          <a:xfrm>
            <a:off x="6546738" y="2038475"/>
            <a:ext cx="790575" cy="9429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2794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24" name="Google Shape;124;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3200">
              <a:latin typeface="Economica"/>
              <a:ea typeface="Economica"/>
              <a:cs typeface="Economica"/>
              <a:sym typeface="Economica"/>
            </a:endParaRPr>
          </a:p>
          <a:p>
            <a:pPr marL="0" lvl="0" indent="0" algn="ctr" rtl="0">
              <a:spcBef>
                <a:spcPts val="1200"/>
              </a:spcBef>
              <a:spcAft>
                <a:spcPts val="1200"/>
              </a:spcAft>
              <a:buNone/>
            </a:pPr>
            <a:r>
              <a:rPr lang="no" sz="3200">
                <a:latin typeface="Economica"/>
                <a:ea typeface="Economica"/>
                <a:cs typeface="Economica"/>
                <a:sym typeface="Economica"/>
              </a:rPr>
              <a:t>Takk for meg :)</a:t>
            </a:r>
            <a:endParaRPr sz="3200">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SzPts val="990"/>
              <a:buNone/>
            </a:pPr>
            <a:r>
              <a:rPr lang="no" sz="3480"/>
              <a:t>Kartlegging av utfordringer knyttet til Lebesby kommune</a:t>
            </a:r>
            <a:endParaRPr sz="3480"/>
          </a:p>
        </p:txBody>
      </p:sp>
      <p:sp>
        <p:nvSpPr>
          <p:cNvPr id="71" name="Google Shape;71;p14"/>
          <p:cNvSpPr txBox="1">
            <a:spLocks noGrp="1"/>
          </p:cNvSpPr>
          <p:nvPr>
            <p:ph type="body" idx="1"/>
          </p:nvPr>
        </p:nvSpPr>
        <p:spPr>
          <a:xfrm>
            <a:off x="275200" y="1335150"/>
            <a:ext cx="5919000" cy="3516600"/>
          </a:xfrm>
          <a:prstGeom prst="rect">
            <a:avLst/>
          </a:prstGeom>
        </p:spPr>
        <p:txBody>
          <a:bodyPr spcFirstLastPara="1" wrap="square" lIns="91425" tIns="91425" rIns="91425" bIns="91425" anchor="t" anchorCtr="0">
            <a:normAutofit fontScale="92500" lnSpcReduction="20000"/>
          </a:bodyPr>
          <a:lstStyle/>
          <a:p>
            <a:pPr marL="457200" lvl="0" indent="-316706" algn="l" rtl="0">
              <a:spcBef>
                <a:spcPts val="1000"/>
              </a:spcBef>
              <a:spcAft>
                <a:spcPts val="0"/>
              </a:spcAft>
              <a:buClr>
                <a:srgbClr val="404040"/>
              </a:buClr>
              <a:buSzPct val="100000"/>
              <a:buChar char="●"/>
            </a:pPr>
            <a:r>
              <a:rPr lang="no" sz="1500">
                <a:solidFill>
                  <a:srgbClr val="404040"/>
                </a:solidFill>
              </a:rPr>
              <a:t>Kartleggingsarbeid: hvilke type tjenester vi gir, hvordan vi utfører dem på, brukerbehov, kostnader.</a:t>
            </a:r>
            <a:endParaRPr sz="1500">
              <a:solidFill>
                <a:srgbClr val="404040"/>
              </a:solidFill>
            </a:endParaRPr>
          </a:p>
          <a:p>
            <a:pPr marL="457200" lvl="0" indent="-316706" algn="l" rtl="0">
              <a:spcBef>
                <a:spcPts val="0"/>
              </a:spcBef>
              <a:spcAft>
                <a:spcPts val="0"/>
              </a:spcAft>
              <a:buClr>
                <a:srgbClr val="404040"/>
              </a:buClr>
              <a:buSzPct val="100000"/>
              <a:buChar char="●"/>
            </a:pPr>
            <a:r>
              <a:rPr lang="no" sz="1500">
                <a:solidFill>
                  <a:srgbClr val="404040"/>
                </a:solidFill>
              </a:rPr>
              <a:t>Arealmessig er kommunen langstrakt.</a:t>
            </a:r>
            <a:endParaRPr sz="1500">
              <a:solidFill>
                <a:srgbClr val="404040"/>
              </a:solidFill>
            </a:endParaRPr>
          </a:p>
          <a:p>
            <a:pPr marL="457200" lvl="0" indent="-316706" algn="l" rtl="0">
              <a:spcBef>
                <a:spcPts val="0"/>
              </a:spcBef>
              <a:spcAft>
                <a:spcPts val="0"/>
              </a:spcAft>
              <a:buClr>
                <a:srgbClr val="404040"/>
              </a:buClr>
              <a:buSzPct val="100000"/>
              <a:buChar char="●"/>
            </a:pPr>
            <a:r>
              <a:rPr lang="no" sz="1500">
                <a:solidFill>
                  <a:srgbClr val="404040"/>
                </a:solidFill>
              </a:rPr>
              <a:t>Vi er en kommune med ca 1200 personer, og befolkningen er spredt bosatt.</a:t>
            </a:r>
            <a:endParaRPr sz="1500">
              <a:solidFill>
                <a:srgbClr val="404040"/>
              </a:solidFill>
            </a:endParaRPr>
          </a:p>
          <a:p>
            <a:pPr marL="457200" lvl="0" indent="-316706" algn="l" rtl="0">
              <a:spcBef>
                <a:spcPts val="0"/>
              </a:spcBef>
              <a:spcAft>
                <a:spcPts val="0"/>
              </a:spcAft>
              <a:buClr>
                <a:srgbClr val="404040"/>
              </a:buClr>
              <a:buSzPct val="100000"/>
              <a:buChar char="●"/>
            </a:pPr>
            <a:r>
              <a:rPr lang="no" sz="1500">
                <a:solidFill>
                  <a:srgbClr val="404040"/>
                </a:solidFill>
              </a:rPr>
              <a:t>Vi yter tjenester til brukere bosatt i Kjøllefjord-Veidnes. Denne strekningen er på nesten 27 mil, en vei (Lebesby-Veidnes 17 mil).</a:t>
            </a:r>
            <a:endParaRPr sz="1500">
              <a:solidFill>
                <a:srgbClr val="404040"/>
              </a:solidFill>
            </a:endParaRPr>
          </a:p>
          <a:p>
            <a:pPr marL="457200" lvl="0" indent="-316706" algn="l" rtl="0">
              <a:spcBef>
                <a:spcPts val="0"/>
              </a:spcBef>
              <a:spcAft>
                <a:spcPts val="0"/>
              </a:spcAft>
              <a:buClr>
                <a:srgbClr val="404040"/>
              </a:buClr>
              <a:buSzPct val="100000"/>
              <a:buChar char="●"/>
            </a:pPr>
            <a:r>
              <a:rPr lang="no" sz="1500">
                <a:solidFill>
                  <a:srgbClr val="404040"/>
                </a:solidFill>
              </a:rPr>
              <a:t>Utfordrende å rekruttere helsepersonell til kommunen.</a:t>
            </a:r>
            <a:endParaRPr sz="1500">
              <a:solidFill>
                <a:srgbClr val="404040"/>
              </a:solidFill>
            </a:endParaRPr>
          </a:p>
          <a:p>
            <a:pPr marL="457200" lvl="0" indent="-316706" algn="l" rtl="0">
              <a:spcBef>
                <a:spcPts val="0"/>
              </a:spcBef>
              <a:spcAft>
                <a:spcPts val="0"/>
              </a:spcAft>
              <a:buClr>
                <a:srgbClr val="404040"/>
              </a:buClr>
              <a:buSzPct val="100000"/>
              <a:buChar char="●"/>
            </a:pPr>
            <a:r>
              <a:rPr lang="no" sz="1500">
                <a:solidFill>
                  <a:srgbClr val="404040"/>
                </a:solidFill>
              </a:rPr>
              <a:t>Værutsatt område, vi må krysse flere fjelloverganger og veien er stadig stengt eller kolonnekjørt.</a:t>
            </a:r>
            <a:endParaRPr sz="1500">
              <a:solidFill>
                <a:srgbClr val="404040"/>
              </a:solidFill>
            </a:endParaRPr>
          </a:p>
          <a:p>
            <a:pPr marL="457200" lvl="0" indent="-316706" algn="l" rtl="0">
              <a:spcBef>
                <a:spcPts val="0"/>
              </a:spcBef>
              <a:spcAft>
                <a:spcPts val="0"/>
              </a:spcAft>
              <a:buClr>
                <a:srgbClr val="404040"/>
              </a:buClr>
              <a:buSzPct val="100000"/>
              <a:buChar char="●"/>
            </a:pPr>
            <a:r>
              <a:rPr lang="no" sz="1500">
                <a:solidFill>
                  <a:srgbClr val="404040"/>
                </a:solidFill>
              </a:rPr>
              <a:t>9-12 timers arbeidsdager med å reise til Veidnes for å utføre enkle oppgaver som f.eks. å måle et blodtrykk. </a:t>
            </a:r>
            <a:endParaRPr sz="1500">
              <a:solidFill>
                <a:srgbClr val="404040"/>
              </a:solidFill>
            </a:endParaRPr>
          </a:p>
          <a:p>
            <a:pPr marL="457200" lvl="0" indent="-316706" algn="l" rtl="0">
              <a:spcBef>
                <a:spcPts val="0"/>
              </a:spcBef>
              <a:spcAft>
                <a:spcPts val="0"/>
              </a:spcAft>
              <a:buClr>
                <a:srgbClr val="404040"/>
              </a:buClr>
              <a:buSzPct val="100000"/>
              <a:buChar char="●"/>
            </a:pPr>
            <a:r>
              <a:rPr lang="no" sz="1500">
                <a:solidFill>
                  <a:srgbClr val="404040"/>
                </a:solidFill>
              </a:rPr>
              <a:t>Utfordrende å rekruttere de ansatte til å “ta disse” vaktene pga belastningen ved å skulle kjøre lang i dårlig vær.</a:t>
            </a:r>
            <a:endParaRPr sz="1500">
              <a:solidFill>
                <a:srgbClr val="404040"/>
              </a:solidFill>
            </a:endParaRPr>
          </a:p>
          <a:p>
            <a:pPr marL="0" lvl="0" indent="0" algn="l" rtl="0">
              <a:spcBef>
                <a:spcPts val="0"/>
              </a:spcBef>
              <a:spcAft>
                <a:spcPts val="1200"/>
              </a:spcAft>
              <a:buNone/>
            </a:pPr>
            <a:endParaRPr/>
          </a:p>
        </p:txBody>
      </p:sp>
      <p:pic>
        <p:nvPicPr>
          <p:cNvPr id="72" name="Google Shape;72;p14"/>
          <p:cNvPicPr preferRelativeResize="0"/>
          <p:nvPr/>
        </p:nvPicPr>
        <p:blipFill>
          <a:blip r:embed="rId3">
            <a:alphaModFix/>
          </a:blip>
          <a:stretch>
            <a:fillRect/>
          </a:stretch>
        </p:blipFill>
        <p:spPr>
          <a:xfrm>
            <a:off x="6317450" y="1751975"/>
            <a:ext cx="2608500" cy="216000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o"/>
              <a:t>Digital hjemmeoppfølging</a:t>
            </a:r>
            <a:endParaRPr/>
          </a:p>
        </p:txBody>
      </p:sp>
      <p:sp>
        <p:nvSpPr>
          <p:cNvPr id="78" name="Google Shape;78;p15"/>
          <p:cNvSpPr txBox="1">
            <a:spLocks noGrp="1"/>
          </p:cNvSpPr>
          <p:nvPr>
            <p:ph type="body" idx="1"/>
          </p:nvPr>
        </p:nvSpPr>
        <p:spPr>
          <a:xfrm>
            <a:off x="226175" y="1305950"/>
            <a:ext cx="6741300" cy="2378400"/>
          </a:xfrm>
          <a:prstGeom prst="rect">
            <a:avLst/>
          </a:prstGeom>
        </p:spPr>
        <p:txBody>
          <a:bodyPr spcFirstLastPara="1" wrap="square" lIns="91425" tIns="91425" rIns="91425" bIns="91425" anchor="t" anchorCtr="0">
            <a:normAutofit fontScale="85000" lnSpcReduction="20000"/>
          </a:bodyPr>
          <a:lstStyle/>
          <a:p>
            <a:pPr marL="457200" lvl="0" indent="-297497" algn="l" rtl="0">
              <a:spcBef>
                <a:spcPts val="1000"/>
              </a:spcBef>
              <a:spcAft>
                <a:spcPts val="0"/>
              </a:spcAft>
              <a:buSzPct val="100000"/>
              <a:buChar char="●"/>
            </a:pPr>
            <a:r>
              <a:rPr lang="no" sz="1400" dirty="0"/>
              <a:t>Pasientgruppe på 4-7 personer som har oppfølging som er tilknyttet hjemmesykepleien.</a:t>
            </a:r>
            <a:endParaRPr sz="1400" dirty="0"/>
          </a:p>
          <a:p>
            <a:pPr marL="457200" lvl="0" indent="-297497" algn="l" rtl="0">
              <a:spcBef>
                <a:spcPts val="0"/>
              </a:spcBef>
              <a:spcAft>
                <a:spcPts val="0"/>
              </a:spcAft>
              <a:buSzPct val="100000"/>
              <a:buChar char="●"/>
            </a:pPr>
            <a:r>
              <a:rPr lang="no" sz="1400" dirty="0"/>
              <a:t>Aldersspriket er fra 68-85 år. </a:t>
            </a:r>
            <a:endParaRPr sz="1400" dirty="0"/>
          </a:p>
          <a:p>
            <a:pPr marL="457200" lvl="0" indent="-297497" algn="l" rtl="0">
              <a:spcBef>
                <a:spcPts val="0"/>
              </a:spcBef>
              <a:spcAft>
                <a:spcPts val="0"/>
              </a:spcAft>
              <a:buSzPct val="100000"/>
              <a:buChar char="●"/>
            </a:pPr>
            <a:r>
              <a:rPr lang="no" sz="1400" dirty="0"/>
              <a:t>Benytter både digital hjemmeoppfølging i form av medisinske målinger og medisineringsstøtte.</a:t>
            </a:r>
            <a:endParaRPr sz="1400" dirty="0"/>
          </a:p>
          <a:p>
            <a:pPr marL="457200" lvl="0" indent="-297497" algn="l" rtl="0">
              <a:spcBef>
                <a:spcPts val="0"/>
              </a:spcBef>
              <a:spcAft>
                <a:spcPts val="0"/>
              </a:spcAft>
              <a:buSzPct val="100000"/>
              <a:buChar char="●"/>
            </a:pPr>
            <a:r>
              <a:rPr lang="no" sz="1400" dirty="0"/>
              <a:t>Største del av brukergruppen er bosatt i ytre del av kommunen som Veidnes og Kunes. Men også kommunesenteret Kjøllefjord.</a:t>
            </a:r>
            <a:endParaRPr sz="1400" dirty="0"/>
          </a:p>
          <a:p>
            <a:pPr marL="457200" lvl="0" indent="-297497" algn="l" rtl="0">
              <a:spcBef>
                <a:spcPts val="0"/>
              </a:spcBef>
              <a:spcAft>
                <a:spcPts val="0"/>
              </a:spcAft>
              <a:buSzPct val="100000"/>
              <a:buChar char="●"/>
            </a:pPr>
            <a:r>
              <a:rPr lang="no" sz="1400" dirty="0"/>
              <a:t>Har ikke primært vært tiltenkt til bare kronikergrupper, men som et supplement til tjenester som bruker har i dag, men tjenesten utføres på en annen måte.</a:t>
            </a:r>
            <a:endParaRPr sz="1400" dirty="0"/>
          </a:p>
          <a:p>
            <a:pPr marL="457200" lvl="0" indent="-297497" algn="l" rtl="0">
              <a:spcBef>
                <a:spcPts val="0"/>
              </a:spcBef>
              <a:spcAft>
                <a:spcPts val="0"/>
              </a:spcAft>
              <a:buSzPct val="100000"/>
              <a:buChar char="●"/>
            </a:pPr>
            <a:r>
              <a:rPr lang="no" sz="1400" dirty="0"/>
              <a:t>Målet var å sikre kvalitet og kontinuitet på tjenesten uavhengig hvor pasienten bor.</a:t>
            </a:r>
            <a:endParaRPr sz="1400" dirty="0"/>
          </a:p>
          <a:p>
            <a:pPr marL="457200" lvl="0" indent="0" algn="l" rtl="0">
              <a:spcBef>
                <a:spcPts val="1000"/>
              </a:spcBef>
              <a:spcAft>
                <a:spcPts val="0"/>
              </a:spcAft>
              <a:buNone/>
            </a:pPr>
            <a:endParaRPr sz="1400" dirty="0">
              <a:latin typeface="Calibri"/>
              <a:ea typeface="Calibri"/>
              <a:cs typeface="Calibri"/>
              <a:sym typeface="Calibri"/>
            </a:endParaRPr>
          </a:p>
          <a:p>
            <a:pPr marL="0" lvl="0" indent="0" algn="l" rtl="0">
              <a:spcBef>
                <a:spcPts val="0"/>
              </a:spcBef>
              <a:spcAft>
                <a:spcPts val="1200"/>
              </a:spcAft>
              <a:buNone/>
            </a:pPr>
            <a:endParaRPr dirty="0"/>
          </a:p>
        </p:txBody>
      </p:sp>
      <p:pic>
        <p:nvPicPr>
          <p:cNvPr id="79" name="Google Shape;79;p15"/>
          <p:cNvPicPr preferRelativeResize="0"/>
          <p:nvPr/>
        </p:nvPicPr>
        <p:blipFill>
          <a:blip r:embed="rId3">
            <a:alphaModFix/>
          </a:blip>
          <a:stretch>
            <a:fillRect/>
          </a:stretch>
        </p:blipFill>
        <p:spPr>
          <a:xfrm>
            <a:off x="3423145" y="3368744"/>
            <a:ext cx="2266456" cy="1350098"/>
          </a:xfrm>
          <a:prstGeom prst="rect">
            <a:avLst/>
          </a:prstGeom>
          <a:noFill/>
          <a:ln>
            <a:noFill/>
          </a:ln>
        </p:spPr>
      </p:pic>
      <p:pic>
        <p:nvPicPr>
          <p:cNvPr id="5" name="Picture 2" descr="https://lh6.googleusercontent.com/Va1zLTWUzybq0U_nfnOvRlc0wZ4KpXvNq3hZRDJ1Wp31Noetu5XdpmVT2SineCBY-Ur5KTRyw9GqcwZpmxx1lhAE3r9uZ4BTj-siq6gAD-7ix-SzQgP7htHeW2p6xFonzqC6VZL9QnOrV6xWtJwtRg">
            <a:extLst>
              <a:ext uri="{FF2B5EF4-FFF2-40B4-BE49-F238E27FC236}">
                <a16:creationId xmlns:a16="http://schemas.microsoft.com/office/drawing/2014/main" id="{96597BDF-FFFE-AD42-9791-2AF0B066F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344" y="3368744"/>
            <a:ext cx="1922455" cy="1281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o"/>
              <a:t>Medisinske målinger</a:t>
            </a:r>
            <a:endParaRPr/>
          </a:p>
        </p:txBody>
      </p:sp>
      <p:sp>
        <p:nvSpPr>
          <p:cNvPr id="85" name="Google Shape;85;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27977" algn="l" rtl="0">
              <a:lnSpc>
                <a:spcPct val="95000"/>
              </a:lnSpc>
              <a:spcBef>
                <a:spcPts val="0"/>
              </a:spcBef>
              <a:spcAft>
                <a:spcPts val="0"/>
              </a:spcAft>
              <a:buSzPts val="1565"/>
              <a:buChar char="●"/>
            </a:pPr>
            <a:r>
              <a:rPr lang="no" sz="1565"/>
              <a:t>Bruker får utdelt et nettbrett og måleapparat. F.eks blodtrykksapparat eller blodsukkerapparat.</a:t>
            </a:r>
            <a:endParaRPr sz="1565"/>
          </a:p>
          <a:p>
            <a:pPr marL="457200" lvl="0" indent="-327977" algn="l" rtl="0">
              <a:lnSpc>
                <a:spcPct val="95000"/>
              </a:lnSpc>
              <a:spcBef>
                <a:spcPts val="0"/>
              </a:spcBef>
              <a:spcAft>
                <a:spcPts val="0"/>
              </a:spcAft>
              <a:buSzPts val="1565"/>
              <a:buChar char="●"/>
            </a:pPr>
            <a:r>
              <a:rPr lang="no" sz="1565"/>
              <a:t>Bruker utfører målinger og svarer på kliniske spørsmål selv i eget hjem som sendes automatisk inn via nettbrettet til Dignio Prevent som følges opp av hjemmesykepleien.</a:t>
            </a:r>
            <a:endParaRPr sz="1565"/>
          </a:p>
          <a:p>
            <a:pPr marL="457200" lvl="0" indent="-327977" algn="l" rtl="0">
              <a:lnSpc>
                <a:spcPct val="95000"/>
              </a:lnSpc>
              <a:spcBef>
                <a:spcPts val="0"/>
              </a:spcBef>
              <a:spcAft>
                <a:spcPts val="0"/>
              </a:spcAft>
              <a:buSzPts val="1565"/>
              <a:buChar char="●"/>
            </a:pPr>
            <a:r>
              <a:rPr lang="no" sz="1565"/>
              <a:t>Vi har testet ut måleapparater som blodtrykk, blodsukker, spirometri og temperaturmåler. </a:t>
            </a:r>
            <a:endParaRPr sz="1565"/>
          </a:p>
          <a:p>
            <a:pPr marL="457200" lvl="0" indent="-327977" algn="l" rtl="0">
              <a:lnSpc>
                <a:spcPct val="95000"/>
              </a:lnSpc>
              <a:spcBef>
                <a:spcPts val="0"/>
              </a:spcBef>
              <a:spcAft>
                <a:spcPts val="0"/>
              </a:spcAft>
              <a:buSzPts val="1565"/>
              <a:buChar char="●"/>
            </a:pPr>
            <a:r>
              <a:rPr lang="no" sz="1565"/>
              <a:t>Personell tilknyttet sonen bruker tilhører følger opp pasientene med å sjekke verdier og har ukentlige tlf.samtaler eller via Chat og fysisk tilsyn ca. hver 3 uke.</a:t>
            </a:r>
            <a:endParaRPr sz="1565"/>
          </a:p>
          <a:p>
            <a:pPr marL="457200" lvl="0" indent="-327977" algn="l" rtl="0">
              <a:lnSpc>
                <a:spcPct val="95000"/>
              </a:lnSpc>
              <a:spcBef>
                <a:spcPts val="0"/>
              </a:spcBef>
              <a:spcAft>
                <a:spcPts val="0"/>
              </a:spcAft>
              <a:buSzPts val="1565"/>
              <a:buChar char="●"/>
            </a:pPr>
            <a:r>
              <a:rPr lang="no" sz="1565"/>
              <a:t>Covid-19: Kommunen rustet opp lageret med pulsoksymeter og blodtrykksapparat for og kunne håndtere å følge opp pasientene som var syke med Covid-19.</a:t>
            </a:r>
            <a:endParaRPr sz="1565"/>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o"/>
              <a:t>Elektronisk medisindispenser</a:t>
            </a:r>
            <a:endParaRPr/>
          </a:p>
        </p:txBody>
      </p:sp>
      <p:sp>
        <p:nvSpPr>
          <p:cNvPr id="91" name="Google Shape;91;p17"/>
          <p:cNvSpPr txBox="1">
            <a:spLocks noGrp="1"/>
          </p:cNvSpPr>
          <p:nvPr>
            <p:ph type="body" idx="1"/>
          </p:nvPr>
        </p:nvSpPr>
        <p:spPr>
          <a:xfrm>
            <a:off x="311700" y="164447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o"/>
              <a:t>Karie Medisindispenser: en stykk i drift. </a:t>
            </a:r>
            <a:endParaRPr/>
          </a:p>
          <a:p>
            <a:pPr marL="457200" lvl="0" indent="-342900" algn="l" rtl="0">
              <a:spcBef>
                <a:spcPts val="0"/>
              </a:spcBef>
              <a:spcAft>
                <a:spcPts val="0"/>
              </a:spcAft>
              <a:buSzPts val="1800"/>
              <a:buChar char="●"/>
            </a:pPr>
            <a:r>
              <a:rPr lang="no"/>
              <a:t>Ønsket å teste ut denne type teknologi for å få erfaring med hvordan vi kan knytte det opp mot hverdagsmestring og utsettelse av tjenester. </a:t>
            </a:r>
            <a:endParaRPr/>
          </a:p>
          <a:p>
            <a:pPr marL="0" lvl="0" indent="0" algn="l" rtl="0">
              <a:spcBef>
                <a:spcPts val="1200"/>
              </a:spcBef>
              <a:spcAft>
                <a:spcPts val="0"/>
              </a:spcAft>
              <a:buNone/>
            </a:pPr>
            <a:r>
              <a:rPr lang="no"/>
              <a:t>Erfaringer og faktiske gevinster vi ser i dag:</a:t>
            </a:r>
            <a:endParaRPr/>
          </a:p>
          <a:p>
            <a:pPr marL="457200" lvl="0" indent="-342900" algn="l" rtl="0">
              <a:spcBef>
                <a:spcPts val="1200"/>
              </a:spcBef>
              <a:spcAft>
                <a:spcPts val="0"/>
              </a:spcAft>
              <a:buSzPts val="1800"/>
              <a:buChar char="●"/>
            </a:pPr>
            <a:r>
              <a:rPr lang="no"/>
              <a:t>Fysisk tilsyn x 2 per dag er avsluttet. </a:t>
            </a:r>
            <a:endParaRPr/>
          </a:p>
          <a:p>
            <a:pPr marL="457200" lvl="0" indent="-342900" algn="l" rtl="0">
              <a:spcBef>
                <a:spcPts val="0"/>
              </a:spcBef>
              <a:spcAft>
                <a:spcPts val="0"/>
              </a:spcAft>
              <a:buSzPts val="1800"/>
              <a:buChar char="●"/>
            </a:pPr>
            <a:r>
              <a:rPr lang="no"/>
              <a:t>Pasienten sier selv: mer hverdagsaktivitet, mestring og trygghet.</a:t>
            </a:r>
            <a:endParaRPr/>
          </a:p>
        </p:txBody>
      </p:sp>
      <p:pic>
        <p:nvPicPr>
          <p:cNvPr id="92" name="Google Shape;92;p17"/>
          <p:cNvPicPr preferRelativeResize="0"/>
          <p:nvPr/>
        </p:nvPicPr>
        <p:blipFill>
          <a:blip r:embed="rId3">
            <a:alphaModFix/>
          </a:blip>
          <a:stretch>
            <a:fillRect/>
          </a:stretch>
        </p:blipFill>
        <p:spPr>
          <a:xfrm>
            <a:off x="5587749" y="225300"/>
            <a:ext cx="2654124" cy="17687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o"/>
              <a:t>Tjenestedesign</a:t>
            </a:r>
            <a:endParaRPr/>
          </a:p>
        </p:txBody>
      </p:sp>
      <p:sp>
        <p:nvSpPr>
          <p:cNvPr id="98" name="Google Shape;98;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SzPct val="100000"/>
              <a:buChar char="●"/>
            </a:pPr>
            <a:r>
              <a:rPr lang="no"/>
              <a:t>Pasientene har faste dager ukentlig/månedlig hvor de gjennomfører målingene. </a:t>
            </a:r>
            <a:endParaRPr/>
          </a:p>
          <a:p>
            <a:pPr marL="457200" lvl="0" indent="-334327" algn="l" rtl="0">
              <a:spcBef>
                <a:spcPts val="0"/>
              </a:spcBef>
              <a:spcAft>
                <a:spcPts val="0"/>
              </a:spcAft>
              <a:buSzPct val="100000"/>
              <a:buChar char="●"/>
            </a:pPr>
            <a:r>
              <a:rPr lang="no"/>
              <a:t>Helsepersonell i hj.spl er tilgjengelig man-fre fra kl.08-15.00. Utenom disse tidspunktene må bruker selv ta direkte kontakt med tjenesten, fastlege eller AMK.</a:t>
            </a:r>
            <a:endParaRPr/>
          </a:p>
          <a:p>
            <a:pPr marL="457200" lvl="0" indent="-334327" algn="l" rtl="0">
              <a:spcBef>
                <a:spcPts val="0"/>
              </a:spcBef>
              <a:spcAft>
                <a:spcPts val="0"/>
              </a:spcAft>
              <a:buSzPct val="100000"/>
              <a:buChar char="●"/>
            </a:pPr>
            <a:r>
              <a:rPr lang="no"/>
              <a:t>Helsepersonell logger inn på Dignio prevent for å følge målinger og registrerer dem inn i helsekort i pasientjournal.</a:t>
            </a:r>
            <a:endParaRPr/>
          </a:p>
          <a:p>
            <a:pPr marL="457200" lvl="0" indent="-334327" algn="l" rtl="0">
              <a:spcBef>
                <a:spcPts val="0"/>
              </a:spcBef>
              <a:spcAft>
                <a:spcPts val="0"/>
              </a:spcAft>
              <a:buSzPct val="100000"/>
              <a:buChar char="●"/>
            </a:pPr>
            <a:r>
              <a:rPr lang="no"/>
              <a:t>Helsepersonell har ukentlige samtaler per tlf eller chat med brukerne, med fokus på det helhetlige ift allmenntilstand, livet og helsemålinger.</a:t>
            </a:r>
            <a:endParaRPr/>
          </a:p>
          <a:p>
            <a:pPr marL="457200" lvl="0" indent="-334327" algn="l" rtl="0">
              <a:spcBef>
                <a:spcPts val="0"/>
              </a:spcBef>
              <a:spcAft>
                <a:spcPts val="0"/>
              </a:spcAft>
              <a:buSzPct val="100000"/>
              <a:buChar char="●"/>
            </a:pPr>
            <a:r>
              <a:rPr lang="no"/>
              <a:t>Oppfølgingen av bruker kommer opp på ordinær drift i hjemmesykepleien.</a:t>
            </a:r>
            <a:endParaRPr/>
          </a:p>
          <a:p>
            <a:pPr marL="457200" lvl="0" indent="-334327" algn="l" rtl="0">
              <a:spcBef>
                <a:spcPts val="0"/>
              </a:spcBef>
              <a:spcAft>
                <a:spcPts val="0"/>
              </a:spcAft>
              <a:buSzPct val="100000"/>
              <a:buChar char="●"/>
            </a:pPr>
            <a:r>
              <a:rPr lang="no"/>
              <a:t>Målet har ikke vært å direkte kutte fysiske tjenester, men heller å få mer kontinuitet og kvalitet på tjenesten. Samtidig oppfordre til hverdagsmestring.</a:t>
            </a:r>
            <a:endParaRPr/>
          </a:p>
          <a:p>
            <a:pPr marL="457200" lvl="0" indent="-334327" algn="l" rtl="0">
              <a:spcBef>
                <a:spcPts val="0"/>
              </a:spcBef>
              <a:spcAft>
                <a:spcPts val="0"/>
              </a:spcAft>
              <a:buSzPct val="100000"/>
              <a:buChar char="●"/>
            </a:pPr>
            <a:r>
              <a:rPr lang="no"/>
              <a:t>Bruker får samme type tjenester, men på en annerledes måte enn før. </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o"/>
              <a:t>Erfaringer,utfordringer og gevinster underveis</a:t>
            </a:r>
            <a:endParaRPr/>
          </a:p>
        </p:txBody>
      </p:sp>
      <p:sp>
        <p:nvSpPr>
          <p:cNvPr id="104" name="Google Shape;104;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SzPct val="100000"/>
              <a:buChar char="●"/>
            </a:pPr>
            <a:r>
              <a:rPr lang="no"/>
              <a:t>Brukerne var skeptiske, redd for å miste de “varme hendene”. </a:t>
            </a:r>
            <a:endParaRPr/>
          </a:p>
          <a:p>
            <a:pPr marL="457200" lvl="0" indent="-334327" algn="l" rtl="0">
              <a:spcBef>
                <a:spcPts val="0"/>
              </a:spcBef>
              <a:spcAft>
                <a:spcPts val="0"/>
              </a:spcAft>
              <a:buSzPct val="100000"/>
              <a:buChar char="●"/>
            </a:pPr>
            <a:r>
              <a:rPr lang="no"/>
              <a:t>Varierende tekniske ferdigheter hos brukerne.</a:t>
            </a:r>
            <a:endParaRPr/>
          </a:p>
          <a:p>
            <a:pPr marL="457200" lvl="0" indent="-334327" algn="l" rtl="0">
              <a:spcBef>
                <a:spcPts val="0"/>
              </a:spcBef>
              <a:spcAft>
                <a:spcPts val="0"/>
              </a:spcAft>
              <a:buSzPct val="100000"/>
              <a:buChar char="●"/>
            </a:pPr>
            <a:r>
              <a:rPr lang="no"/>
              <a:t>Viktig med en god tilpasset opplæring og oppfølging til hver enkelt, og gi mer informasjon eller opplæring som bruker ikke mestret.</a:t>
            </a:r>
            <a:endParaRPr/>
          </a:p>
          <a:p>
            <a:pPr marL="457200" lvl="0" indent="-334327" algn="l" rtl="0">
              <a:spcBef>
                <a:spcPts val="0"/>
              </a:spcBef>
              <a:spcAft>
                <a:spcPts val="0"/>
              </a:spcAft>
              <a:buSzPct val="100000"/>
              <a:buChar char="●"/>
            </a:pPr>
            <a:r>
              <a:rPr lang="no"/>
              <a:t>Kontinuitet og korrekte målinger fordi: bruker måler i rolig omgivelser, de måler når det måtte passe dem, personen behøver ikke vente på at hj.spl kommer reisende for å utføre målingen, eller reise selv til tjenesteyter.</a:t>
            </a:r>
            <a:endParaRPr/>
          </a:p>
          <a:p>
            <a:pPr marL="457200" lvl="0" indent="-334327" algn="l" rtl="0">
              <a:spcBef>
                <a:spcPts val="0"/>
              </a:spcBef>
              <a:spcAft>
                <a:spcPts val="0"/>
              </a:spcAft>
              <a:buSzPct val="100000"/>
              <a:buChar char="●"/>
            </a:pPr>
            <a:r>
              <a:rPr lang="no"/>
              <a:t>Belastningen for brukeren ved å reise som kan påvirke måleresultater- og i verste fall kan bruker bli feilmedisinert. </a:t>
            </a:r>
            <a:endParaRPr/>
          </a:p>
          <a:p>
            <a:pPr marL="457200" lvl="0" indent="-334327" algn="l" rtl="0">
              <a:spcBef>
                <a:spcPts val="0"/>
              </a:spcBef>
              <a:spcAft>
                <a:spcPts val="0"/>
              </a:spcAft>
              <a:buSzPct val="100000"/>
              <a:buChar char="●"/>
            </a:pPr>
            <a:r>
              <a:rPr lang="no"/>
              <a:t>Bruker kan ta med nettbrett til fastlege eller andre og behandler kan i større grad gjøre en konkret vurdering fordi en får flere og korrekte målinger som er tatt over tid. Som både gir økt helsegevinst, frihet, mestring og trygghet til brukeren.</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no"/>
              <a:t>Erfaringer,utfordringer og gevinster underveis</a:t>
            </a:r>
            <a:endParaRPr/>
          </a:p>
        </p:txBody>
      </p:sp>
      <p:sp>
        <p:nvSpPr>
          <p:cNvPr id="110" name="Google Shape;110;p20"/>
          <p:cNvSpPr txBox="1">
            <a:spLocks noGrp="1"/>
          </p:cNvSpPr>
          <p:nvPr>
            <p:ph type="body" idx="1"/>
          </p:nvPr>
        </p:nvSpPr>
        <p:spPr>
          <a:xfrm>
            <a:off x="248050" y="1101650"/>
            <a:ext cx="8584200" cy="3477600"/>
          </a:xfrm>
          <a:prstGeom prst="rect">
            <a:avLst/>
          </a:prstGeom>
        </p:spPr>
        <p:txBody>
          <a:bodyPr spcFirstLastPara="1" wrap="square" lIns="91425" tIns="91425" rIns="91425" bIns="91425" anchor="t" anchorCtr="0">
            <a:normAutofit fontScale="25000" lnSpcReduction="20000"/>
          </a:bodyPr>
          <a:lstStyle/>
          <a:p>
            <a:pPr marL="457200" lvl="0" indent="-293305" algn="l" rtl="0">
              <a:spcBef>
                <a:spcPts val="0"/>
              </a:spcBef>
              <a:spcAft>
                <a:spcPts val="0"/>
              </a:spcAft>
              <a:buSzPct val="100000"/>
              <a:buChar char="●"/>
            </a:pPr>
            <a:r>
              <a:rPr lang="no" sz="4075"/>
              <a:t>De fleste av brukerne vi følger opp har fastlegeordning i Porsanger kommune pga infrastruktur og lettere reisevei. Som kan gjøre det “vanskeligere” å ha en tett direkte samarbeid med fastlege. Helsepersonell i hj.spl har kunnet gitt faglige vurdering og råd til bruker om å ta med nettbrett til fastlege/behandler som følger opp bruker medisinsk.</a:t>
            </a:r>
            <a:endParaRPr sz="4075"/>
          </a:p>
          <a:p>
            <a:pPr marL="457200" lvl="0" indent="-293305" algn="l" rtl="0">
              <a:spcBef>
                <a:spcPts val="0"/>
              </a:spcBef>
              <a:spcAft>
                <a:spcPts val="0"/>
              </a:spcAft>
              <a:buSzPct val="100000"/>
              <a:buChar char="●"/>
            </a:pPr>
            <a:r>
              <a:rPr lang="no" sz="4075"/>
              <a:t>I dag opplever vi en tettere dialog med brukere bosatt i ytre strøk av kommunen enn tidligere fordi man er ukentlig kontakt med dem per telefon, fremfor kun fysiske tilsyn hver 3 uke. </a:t>
            </a:r>
            <a:endParaRPr sz="4075"/>
          </a:p>
          <a:p>
            <a:pPr marL="457200" lvl="0" indent="-293305" algn="l" rtl="0">
              <a:spcBef>
                <a:spcPts val="0"/>
              </a:spcBef>
              <a:spcAft>
                <a:spcPts val="0"/>
              </a:spcAft>
              <a:buSzPct val="100000"/>
              <a:buChar char="●"/>
            </a:pPr>
            <a:r>
              <a:rPr lang="no" sz="4075"/>
              <a:t>Ved spørsmål til brukerne om de ville være foruten digital hjemmeoppfølging har samtlige brukere svart nei. De opplever egenmestring og trygghet, som er en viktig faktor for personer som bor langt unna helsepersonell.</a:t>
            </a:r>
            <a:endParaRPr sz="4075"/>
          </a:p>
          <a:p>
            <a:pPr marL="457200" lvl="0" indent="-293305" algn="l" rtl="0">
              <a:spcBef>
                <a:spcPts val="0"/>
              </a:spcBef>
              <a:spcAft>
                <a:spcPts val="0"/>
              </a:spcAft>
              <a:buSzPct val="100000"/>
              <a:buChar char="●"/>
            </a:pPr>
            <a:r>
              <a:rPr lang="no" sz="4075"/>
              <a:t>Vi kan også tilpasse oss i større grad brukerne som faktisk ikke ønsker tilsyn av hj.spl daglig.</a:t>
            </a:r>
            <a:endParaRPr sz="4075"/>
          </a:p>
          <a:p>
            <a:pPr marL="457200" lvl="0" indent="0" algn="l" rtl="0">
              <a:spcBef>
                <a:spcPts val="1200"/>
              </a:spcBef>
              <a:spcAft>
                <a:spcPts val="0"/>
              </a:spcAft>
              <a:buNone/>
            </a:pPr>
            <a:endParaRPr sz="4075"/>
          </a:p>
          <a:p>
            <a:pPr marL="457200" lvl="0" indent="-293305" algn="l" rtl="0">
              <a:spcBef>
                <a:spcPts val="1200"/>
              </a:spcBef>
              <a:spcAft>
                <a:spcPts val="0"/>
              </a:spcAft>
              <a:buSzPct val="100000"/>
              <a:buChar char="●"/>
            </a:pPr>
            <a:r>
              <a:rPr lang="no" sz="4075"/>
              <a:t>Pårørende: de fleste av pasientene våre har ikke hatt nære pårørende, eller de har vært så oppegående til å håndtere dette selv. Men man har fått kommentarer fra ektefelle hvor de er positive til dette og det er en trygghet for dem at deres nære er ivaretatt.</a:t>
            </a:r>
            <a:endParaRPr sz="4075"/>
          </a:p>
          <a:p>
            <a:pPr marL="457200" lvl="0" indent="0" algn="l" rtl="0">
              <a:spcBef>
                <a:spcPts val="1200"/>
              </a:spcBef>
              <a:spcAft>
                <a:spcPts val="0"/>
              </a:spcAft>
              <a:buNone/>
            </a:pPr>
            <a:endParaRPr sz="4075"/>
          </a:p>
          <a:p>
            <a:pPr marL="457200" lvl="0" indent="-293305" algn="l" rtl="0">
              <a:spcBef>
                <a:spcPts val="1200"/>
              </a:spcBef>
              <a:spcAft>
                <a:spcPts val="0"/>
              </a:spcAft>
              <a:buSzPct val="100000"/>
              <a:buChar char="●"/>
            </a:pPr>
            <a:r>
              <a:rPr lang="no" sz="4075"/>
              <a:t>Tjenesteyter: Unngår å måtte kjøre ukentlig for å ta en medisinsk måling, vi bruker ressursene der det har vært mest behov. Man har i større grad klart å bevare den personell bemanningen som vi allerede hadde, og ikke økt bemanning, fordi vi jobber på en annerledes måte. Som ikke bare har en økonomisk ringvirkning, men brukere med et større hjelpebehov har kunne bodd hjemme lengre også i de ytre strøk fordi man har hatt kapasitet til det, selv med en utfordring av rekrutering av helsepersonell.</a:t>
            </a:r>
            <a:endParaRPr sz="4075"/>
          </a:p>
          <a:p>
            <a:pPr marL="457200" lvl="0" indent="-293305" algn="l" rtl="0">
              <a:spcBef>
                <a:spcPts val="0"/>
              </a:spcBef>
              <a:spcAft>
                <a:spcPts val="0"/>
              </a:spcAft>
              <a:buSzPct val="100000"/>
              <a:buChar char="-"/>
            </a:pPr>
            <a:r>
              <a:rPr lang="no" sz="4075"/>
              <a:t>Det har vært en prosess med å endre arbeidsmetoder, rutiner og trygge ansatte i arbeidet de gjør. Viktig igjen med opplæring og oppfølging da alle ansatte kommer med ulik teknologisk erfaring.</a:t>
            </a:r>
            <a:endParaRPr sz="4075"/>
          </a:p>
          <a:p>
            <a:pPr marL="457200" lvl="0" indent="0" algn="l" rtl="0">
              <a:spcBef>
                <a:spcPts val="1200"/>
              </a:spcBef>
              <a:spcAft>
                <a:spcPts val="1200"/>
              </a:spcAft>
              <a:buNone/>
            </a:pPr>
            <a:r>
              <a:rPr lang="no"/>
              <a:t>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no" sz="3180"/>
              <a:t>Viktige prosesser som har vært en forutsetning for at vi har lykkes</a:t>
            </a:r>
            <a:endParaRPr sz="3180"/>
          </a:p>
        </p:txBody>
      </p:sp>
      <p:sp>
        <p:nvSpPr>
          <p:cNvPr id="116" name="Google Shape;116;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17500" algn="l" rtl="0">
              <a:lnSpc>
                <a:spcPct val="95000"/>
              </a:lnSpc>
              <a:spcBef>
                <a:spcPts val="0"/>
              </a:spcBef>
              <a:spcAft>
                <a:spcPts val="0"/>
              </a:spcAft>
              <a:buSzPts val="1400"/>
              <a:buChar char="●"/>
            </a:pPr>
            <a:r>
              <a:rPr lang="no" sz="1400"/>
              <a:t>Forankring i kommunen, både politisk, administrativt og på gulvet hos de som skal bruke det.</a:t>
            </a:r>
            <a:endParaRPr sz="1400"/>
          </a:p>
          <a:p>
            <a:pPr marL="457200" lvl="0" indent="-317500" algn="l" rtl="0">
              <a:lnSpc>
                <a:spcPct val="95000"/>
              </a:lnSpc>
              <a:spcBef>
                <a:spcPts val="0"/>
              </a:spcBef>
              <a:spcAft>
                <a:spcPts val="0"/>
              </a:spcAft>
              <a:buSzPts val="1400"/>
              <a:buChar char="●"/>
            </a:pPr>
            <a:r>
              <a:rPr lang="no" sz="1400"/>
              <a:t>Vi har et felles mål for at vi skal få til en endring både blant brukere og pårørende, men også helsepersonell.</a:t>
            </a:r>
            <a:endParaRPr sz="1400"/>
          </a:p>
          <a:p>
            <a:pPr marL="457200" lvl="0" indent="-317500" algn="l" rtl="0">
              <a:lnSpc>
                <a:spcPct val="95000"/>
              </a:lnSpc>
              <a:spcBef>
                <a:spcPts val="0"/>
              </a:spcBef>
              <a:spcAft>
                <a:spcPts val="0"/>
              </a:spcAft>
              <a:buSzPts val="1400"/>
              <a:buChar char="●"/>
            </a:pPr>
            <a:r>
              <a:rPr lang="no" sz="1400"/>
              <a:t>Mål og planarbeid er en viktig del for å oppnå gevinster.</a:t>
            </a:r>
            <a:endParaRPr sz="1400"/>
          </a:p>
          <a:p>
            <a:pPr marL="457200" lvl="0" indent="-317500" algn="l" rtl="0">
              <a:lnSpc>
                <a:spcPct val="95000"/>
              </a:lnSpc>
              <a:spcBef>
                <a:spcPts val="0"/>
              </a:spcBef>
              <a:spcAft>
                <a:spcPts val="0"/>
              </a:spcAft>
              <a:buSzPts val="1400"/>
              <a:buChar char="●"/>
            </a:pPr>
            <a:r>
              <a:rPr lang="no" sz="1400"/>
              <a:t>Avgjørende å avsatte ressurser til å jobbe aktivt med dette, tid til brukeropplæring, oppfølging både til helsepersonell, bruker og pårørende. En kontinuerlig prosess. </a:t>
            </a:r>
            <a:endParaRPr sz="1400"/>
          </a:p>
          <a:p>
            <a:pPr marL="457200" lvl="0" indent="-317500" algn="l" rtl="0">
              <a:lnSpc>
                <a:spcPct val="95000"/>
              </a:lnSpc>
              <a:spcBef>
                <a:spcPts val="0"/>
              </a:spcBef>
              <a:spcAft>
                <a:spcPts val="0"/>
              </a:spcAft>
              <a:buSzPts val="1400"/>
              <a:buChar char="●"/>
            </a:pPr>
            <a:r>
              <a:rPr lang="no" sz="1400"/>
              <a:t>Fokus på kompetanseheving: 2 ansatte har gjennomført fagskole om velferdsteknologi. 23 ansatte fra helse og omsorgssektoren har gjennomført “Velferdsteknologi ABC”. </a:t>
            </a:r>
            <a:endParaRPr sz="1400"/>
          </a:p>
          <a:p>
            <a:pPr marL="457200" lvl="0" indent="-317500" algn="l" rtl="0">
              <a:lnSpc>
                <a:spcPct val="95000"/>
              </a:lnSpc>
              <a:spcBef>
                <a:spcPts val="0"/>
              </a:spcBef>
              <a:spcAft>
                <a:spcPts val="0"/>
              </a:spcAft>
              <a:buSzPts val="1400"/>
              <a:buChar char="●"/>
            </a:pPr>
            <a:r>
              <a:rPr lang="no" sz="1400"/>
              <a:t>Årlige workshop med fokus på velferdsteknologi og hverdagsmestring.</a:t>
            </a:r>
            <a:endParaRPr sz="1400"/>
          </a:p>
          <a:p>
            <a:pPr marL="457200" lvl="0" indent="-317500" algn="l" rtl="0">
              <a:lnSpc>
                <a:spcPct val="95000"/>
              </a:lnSpc>
              <a:spcBef>
                <a:spcPts val="0"/>
              </a:spcBef>
              <a:spcAft>
                <a:spcPts val="0"/>
              </a:spcAft>
              <a:buSzPts val="1400"/>
              <a:buChar char="●"/>
            </a:pPr>
            <a:r>
              <a:rPr lang="no" sz="1400"/>
              <a:t>Fokus på tverfaglig samarbeid.</a:t>
            </a:r>
            <a:endParaRPr sz="1400"/>
          </a:p>
        </p:txBody>
      </p:sp>
      <p:pic>
        <p:nvPicPr>
          <p:cNvPr id="117" name="Google Shape;117;p21"/>
          <p:cNvPicPr preferRelativeResize="0"/>
          <p:nvPr/>
        </p:nvPicPr>
        <p:blipFill>
          <a:blip r:embed="rId3">
            <a:alphaModFix/>
          </a:blip>
          <a:stretch>
            <a:fillRect/>
          </a:stretch>
        </p:blipFill>
        <p:spPr>
          <a:xfrm>
            <a:off x="4091651" y="3404004"/>
            <a:ext cx="1997200" cy="1500200"/>
          </a:xfrm>
          <a:prstGeom prst="rect">
            <a:avLst/>
          </a:prstGeom>
          <a:noFill/>
          <a:ln>
            <a:noFill/>
          </a:ln>
        </p:spPr>
      </p:pic>
      <p:pic>
        <p:nvPicPr>
          <p:cNvPr id="118" name="Google Shape;118;p21"/>
          <p:cNvPicPr preferRelativeResize="0"/>
          <p:nvPr/>
        </p:nvPicPr>
        <p:blipFill>
          <a:blip r:embed="rId4">
            <a:alphaModFix/>
          </a:blip>
          <a:stretch>
            <a:fillRect/>
          </a:stretch>
        </p:blipFill>
        <p:spPr>
          <a:xfrm>
            <a:off x="6245624" y="3337504"/>
            <a:ext cx="2181000" cy="16332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0C0AB088EC2424F86790B5C48FCBD81" ma:contentTypeVersion="17" ma:contentTypeDescription="Opprett et nytt dokument." ma:contentTypeScope="" ma:versionID="6c9a4078fd64e19d051dc4ac922b0eeb">
  <xsd:schema xmlns:xsd="http://www.w3.org/2001/XMLSchema" xmlns:xs="http://www.w3.org/2001/XMLSchema" xmlns:p="http://schemas.microsoft.com/office/2006/metadata/properties" xmlns:ns2="ef205d59-7387-491e-97cd-5ad86baa2999" xmlns:ns3="9b4deaa8-9cf4-4d1c-adea-11a68d132c22" targetNamespace="http://schemas.microsoft.com/office/2006/metadata/properties" ma:root="true" ma:fieldsID="832b50337d968ae4fdf98f6585378394" ns2:_="" ns3:_="">
    <xsd:import namespace="ef205d59-7387-491e-97cd-5ad86baa2999"/>
    <xsd:import namespace="9b4deaa8-9cf4-4d1c-adea-11a68d132c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05d59-7387-491e-97cd-5ad86baa2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ac1020eb-469d-41c0-8556-4c397a151a61"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deaa8-9cf4-4d1c-adea-11a68d132c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79ab8-d9b3-4586-a352-6710c1719878}" ma:internalName="TaxCatchAll" ma:showField="CatchAllData" ma:web="9b4deaa8-9cf4-4d1c-adea-11a68d132c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205d59-7387-491e-97cd-5ad86baa2999">
      <Terms xmlns="http://schemas.microsoft.com/office/infopath/2007/PartnerControls"/>
    </lcf76f155ced4ddcb4097134ff3c332f>
    <TaxCatchAll xmlns="9b4deaa8-9cf4-4d1c-adea-11a68d132c22" xsi:nil="true"/>
  </documentManagement>
</p:properties>
</file>

<file path=customXml/itemProps1.xml><?xml version="1.0" encoding="utf-8"?>
<ds:datastoreItem xmlns:ds="http://schemas.openxmlformats.org/officeDocument/2006/customXml" ds:itemID="{A9893459-0A97-4D42-B4CC-7F4E99CF9A13}"/>
</file>

<file path=customXml/itemProps2.xml><?xml version="1.0" encoding="utf-8"?>
<ds:datastoreItem xmlns:ds="http://schemas.openxmlformats.org/officeDocument/2006/customXml" ds:itemID="{95541039-F1E7-48BA-A73A-9D4536DF5DE8}"/>
</file>

<file path=customXml/itemProps3.xml><?xml version="1.0" encoding="utf-8"?>
<ds:datastoreItem xmlns:ds="http://schemas.openxmlformats.org/officeDocument/2006/customXml" ds:itemID="{E6D1CDC8-8DD3-416B-9E37-22320D54D7EA}"/>
</file>

<file path=docProps/app.xml><?xml version="1.0" encoding="utf-8"?>
<Properties xmlns="http://schemas.openxmlformats.org/officeDocument/2006/extended-properties" xmlns:vt="http://schemas.openxmlformats.org/officeDocument/2006/docPropsVTypes">
  <TotalTime>1</TotalTime>
  <Words>1163</Words>
  <Application>Microsoft Office PowerPoint</Application>
  <PresentationFormat>Skjermfremvisning (16:9)</PresentationFormat>
  <Paragraphs>68</Paragraphs>
  <Slides>10</Slides>
  <Notes>10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Economica</vt:lpstr>
      <vt:lpstr>Amatic SC</vt:lpstr>
      <vt:lpstr>Arial</vt:lpstr>
      <vt:lpstr>Open Sans</vt:lpstr>
      <vt:lpstr>Calibri</vt:lpstr>
      <vt:lpstr>Luxe</vt:lpstr>
      <vt:lpstr> Digital hjemmeoppfølging med store avstander</vt:lpstr>
      <vt:lpstr>Kartlegging av utfordringer knyttet til Lebesby kommune</vt:lpstr>
      <vt:lpstr>Digital hjemmeoppfølging</vt:lpstr>
      <vt:lpstr>Medisinske målinger</vt:lpstr>
      <vt:lpstr>Elektronisk medisindispenser</vt:lpstr>
      <vt:lpstr>Tjenestedesign</vt:lpstr>
      <vt:lpstr>Erfaringer,utfordringer og gevinster underveis</vt:lpstr>
      <vt:lpstr>Erfaringer,utfordringer og gevinster underveis</vt:lpstr>
      <vt:lpstr>Viktige prosesser som har vært en forutsetning for at vi har lykkes</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Digital hjemmeoppfølging med store avstander</dc:title>
  <cp:lastModifiedBy>Simone Wilhelmsen Nilsen</cp:lastModifiedBy>
  <cp:revision>2</cp:revision>
  <dcterms:modified xsi:type="dcterms:W3CDTF">2023-01-18T13:34:27Z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0x01010070C0AB088EC2424F86790B5C48FCBD81</vt:lpwstr>
  </property>
</Properties>
</file>